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3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Tuesday, October 2,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Tuesday, October 2,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Tuesday, October 2,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Tuesday, October 2,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Tuesday, October 2,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Tuesday, October 2,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Tuesday, October 2,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Tuesday, October 2,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October 2,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Tuesday, October 2,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Tuesday, October 2,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October 2,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Representations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Aki Murata</a:t>
            </a:r>
          </a:p>
          <a:p>
            <a:r>
              <a:rPr lang="en-US" dirty="0" smtClean="0"/>
              <a:t>Stanford University School of Education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17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tape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Grade 3: Addition and subtraction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270" y="2618981"/>
            <a:ext cx="6818275" cy="272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329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tape with a number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Grade 5: Multiplication with decimals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72" y="2719730"/>
            <a:ext cx="5612952" cy="12701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72" y="4404030"/>
            <a:ext cx="5811850" cy="80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104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tape with a number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Grade 6: Proportion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255" y="2674771"/>
            <a:ext cx="5740155" cy="300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663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number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Grade 6: Multiplication and division with fractions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354" y="2831025"/>
            <a:ext cx="7410382" cy="27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6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488" y="533400"/>
            <a:ext cx="8438312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Benefit of focusing on a set of similar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3328"/>
            <a:ext cx="8229600" cy="4723671"/>
          </a:xfrm>
        </p:spPr>
        <p:txBody>
          <a:bodyPr/>
          <a:lstStyle/>
          <a:p>
            <a:r>
              <a:rPr lang="en-US" dirty="0" smtClean="0"/>
              <a:t>Familiarity </a:t>
            </a:r>
          </a:p>
          <a:p>
            <a:pPr lvl="1"/>
            <a:r>
              <a:rPr lang="en-US" dirty="0" smtClean="0"/>
              <a:t>No need to “learn” representations each time</a:t>
            </a:r>
          </a:p>
          <a:p>
            <a:pPr lvl="1"/>
            <a:r>
              <a:rPr lang="en-US" dirty="0" smtClean="0"/>
              <a:t>Prior success with using the representation with other topics provide a sense of ease</a:t>
            </a:r>
            <a:endParaRPr lang="en-US" dirty="0"/>
          </a:p>
          <a:p>
            <a:r>
              <a:rPr lang="en-US" dirty="0" smtClean="0"/>
              <a:t>Connections readily made across topics</a:t>
            </a:r>
          </a:p>
          <a:p>
            <a:pPr lvl="1"/>
            <a:r>
              <a:rPr lang="en-US" dirty="0" smtClean="0"/>
              <a:t>Addition and subtraction</a:t>
            </a:r>
          </a:p>
          <a:p>
            <a:pPr lvl="1"/>
            <a:r>
              <a:rPr lang="en-US" dirty="0" smtClean="0"/>
              <a:t>Decimals and fractions</a:t>
            </a:r>
          </a:p>
          <a:p>
            <a:pPr lvl="1"/>
            <a:r>
              <a:rPr lang="en-US" dirty="0" smtClean="0"/>
              <a:t>Tape diagrams</a:t>
            </a:r>
          </a:p>
          <a:p>
            <a:pPr lvl="2"/>
            <a:r>
              <a:rPr lang="en-US" dirty="0" smtClean="0"/>
              <a:t>Seeing relationships among quantities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079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example: Flats and rods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Simply changing the units …</a:t>
            </a:r>
            <a:endParaRPr lang="en-US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/>
          <a:srcRect l="1213" r="1213"/>
          <a:stretch>
            <a:fillRect/>
          </a:stretch>
        </p:blipFill>
        <p:spPr>
          <a:xfrm>
            <a:off x="954175" y="2152430"/>
            <a:ext cx="6874804" cy="407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79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teaching addition and subtraction of fractions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2356"/>
            <a:ext cx="8229600" cy="4654643"/>
          </a:xfrm>
        </p:spPr>
        <p:txBody>
          <a:bodyPr/>
          <a:lstStyle/>
          <a:p>
            <a:r>
              <a:rPr lang="en-US" dirty="0" smtClean="0"/>
              <a:t>Which representation shows the core concept well?</a:t>
            </a:r>
          </a:p>
          <a:p>
            <a:pPr lvl="1"/>
            <a:r>
              <a:rPr lang="en-US" dirty="0" smtClean="0"/>
              <a:t>Circle/pie representation is not the only/best one</a:t>
            </a:r>
          </a:p>
          <a:p>
            <a:r>
              <a:rPr lang="en-US" dirty="0" smtClean="0"/>
              <a:t>How do we logically introduce the concept using the representation?</a:t>
            </a:r>
          </a:p>
          <a:p>
            <a:pPr lvl="1"/>
            <a:r>
              <a:rPr lang="en-US" dirty="0" smtClean="0"/>
              <a:t>Need a good story!</a:t>
            </a:r>
          </a:p>
          <a:p>
            <a:pPr lvl="1"/>
            <a:r>
              <a:rPr lang="en-US" dirty="0" smtClean="0"/>
              <a:t>Connecting and developing the concept gradually.</a:t>
            </a:r>
          </a:p>
          <a:p>
            <a:pPr lvl="1"/>
            <a:r>
              <a:rPr lang="en-US" dirty="0" smtClean="0"/>
              <a:t>Representation can be a way to connect concepts</a:t>
            </a:r>
          </a:p>
          <a:p>
            <a:r>
              <a:rPr lang="en-US" dirty="0" smtClean="0"/>
              <a:t>How do we connect the core representation with more-abstract (numerical) representation?</a:t>
            </a:r>
          </a:p>
          <a:p>
            <a:r>
              <a:rPr lang="en-US" dirty="0" smtClean="0"/>
              <a:t>Representations and </a:t>
            </a:r>
            <a:r>
              <a:rPr lang="en-US" dirty="0" err="1" smtClean="0"/>
              <a:t>manipulatives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390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Grade 4 textbook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Chapter Overview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Fractions larger than 1</a:t>
            </a:r>
          </a:p>
          <a:p>
            <a:pPr lvl="1"/>
            <a:r>
              <a:rPr lang="en-US" sz="2000" dirty="0" smtClean="0"/>
              <a:t>Seeing mixed numbers (fractions) as 1 and a fraction</a:t>
            </a:r>
          </a:p>
          <a:p>
            <a:r>
              <a:rPr lang="en-US" sz="2400" dirty="0" smtClean="0"/>
              <a:t>Equivalent fractions</a:t>
            </a:r>
          </a:p>
          <a:p>
            <a:pPr lvl="1"/>
            <a:r>
              <a:rPr lang="en-US" sz="2000" dirty="0" smtClean="0"/>
              <a:t>Finding equivalent fractions</a:t>
            </a:r>
          </a:p>
          <a:p>
            <a:r>
              <a:rPr lang="en-US" sz="2400" dirty="0" smtClean="0"/>
              <a:t>Addition and subtraction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6093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Fractions larger than 1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245" r="5245"/>
          <a:stretch/>
        </p:blipFill>
        <p:spPr>
          <a:xfrm>
            <a:off x="1092224" y="2971897"/>
            <a:ext cx="6748942" cy="3439737"/>
          </a:xfrm>
        </p:spPr>
      </p:pic>
      <p:sp>
        <p:nvSpPr>
          <p:cNvPr id="7" name="TextBox 6"/>
          <p:cNvSpPr txBox="1"/>
          <p:nvPr/>
        </p:nvSpPr>
        <p:spPr>
          <a:xfrm>
            <a:off x="457201" y="1602236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 mixed number as a combination of a whole and a fraction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Seeing parts in the whole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592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Equivalent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Finding how different fractions can be same size</a:t>
            </a:r>
          </a:p>
          <a:p>
            <a:pPr lvl="1"/>
            <a:r>
              <a:rPr lang="en-US" dirty="0" smtClean="0"/>
              <a:t>Seeing fractions in relationship to one another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0583" b="-10583"/>
          <a:stretch>
            <a:fillRect/>
          </a:stretch>
        </p:blipFill>
        <p:spPr>
          <a:xfrm>
            <a:off x="4648200" y="1145876"/>
            <a:ext cx="4038600" cy="5712124"/>
          </a:xfrm>
        </p:spPr>
      </p:pic>
    </p:spTree>
    <p:extLst>
      <p:ext uri="{BB962C8B-B14F-4D97-AF65-F5344CB8AC3E}">
        <p14:creationId xmlns:p14="http://schemas.microsoft.com/office/powerpoint/2010/main" val="3236913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and subtracting fractions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1213" r="1213"/>
          <a:stretch>
            <a:fillRect/>
          </a:stretch>
        </p:blipFill>
        <p:spPr>
          <a:xfrm>
            <a:off x="1313102" y="2456156"/>
            <a:ext cx="6874804" cy="4073958"/>
          </a:xfrm>
        </p:spPr>
      </p:pic>
      <p:sp>
        <p:nvSpPr>
          <p:cNvPr id="8" name="TextBox 7"/>
          <p:cNvSpPr txBox="1"/>
          <p:nvPr/>
        </p:nvSpPr>
        <p:spPr>
          <a:xfrm>
            <a:off x="144346" y="1536408"/>
            <a:ext cx="8999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Working with a mixed number as a whole and a fraction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7172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you notice?</a:t>
            </a:r>
          </a:p>
          <a:p>
            <a:pPr lvl="1"/>
            <a:r>
              <a:rPr lang="en-US" b="1" dirty="0" smtClean="0"/>
              <a:t>No circle/pie representations!</a:t>
            </a:r>
          </a:p>
          <a:p>
            <a:r>
              <a:rPr lang="en-US" dirty="0" smtClean="0"/>
              <a:t>Main representations</a:t>
            </a:r>
          </a:p>
          <a:p>
            <a:pPr lvl="1"/>
            <a:r>
              <a:rPr lang="en-US" dirty="0" smtClean="0"/>
              <a:t>Beakers with water</a:t>
            </a:r>
          </a:p>
          <a:p>
            <a:pPr lvl="1"/>
            <a:r>
              <a:rPr lang="en-US" dirty="0" smtClean="0"/>
              <a:t>Tape diagrams</a:t>
            </a:r>
          </a:p>
          <a:p>
            <a:pPr lvl="1"/>
            <a:r>
              <a:rPr lang="en-US" dirty="0" smtClean="0"/>
              <a:t>Number lines</a:t>
            </a:r>
          </a:p>
          <a:p>
            <a:pPr lvl="1"/>
            <a:r>
              <a:rPr lang="en-US" dirty="0" smtClean="0"/>
              <a:t>Flats and rods</a:t>
            </a:r>
          </a:p>
          <a:p>
            <a:pPr lvl="1"/>
            <a:r>
              <a:rPr lang="en-US" dirty="0" smtClean="0"/>
              <a:t>Numbers and symbols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950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Beakers, tape diagrams, number lines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3181" b="3181"/>
          <a:stretch>
            <a:fillRect/>
          </a:stretch>
        </p:blipFill>
        <p:spPr>
          <a:xfrm>
            <a:off x="1451150" y="2944425"/>
            <a:ext cx="5658357" cy="3353100"/>
          </a:xfrm>
        </p:spPr>
      </p:pic>
      <p:sp>
        <p:nvSpPr>
          <p:cNvPr id="7" name="TextBox 6"/>
          <p:cNvSpPr txBox="1"/>
          <p:nvPr/>
        </p:nvSpPr>
        <p:spPr>
          <a:xfrm>
            <a:off x="635025" y="1753328"/>
            <a:ext cx="56083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Showing relationships among quantities </a:t>
            </a:r>
            <a:endParaRPr lang="en-US" sz="2400" dirty="0"/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/>
              <a:t>Parts and whole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/>
              <a:t>Fractions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87446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of representations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Japanese curriculum carefully chooses and develops a set of similar representations over time, across different mathematics topics</a:t>
            </a:r>
          </a:p>
          <a:p>
            <a:r>
              <a:rPr lang="en-US" dirty="0" smtClean="0"/>
              <a:t>Grade 1: Subtraction (linear representation of units)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487" y="3561880"/>
            <a:ext cx="6557313" cy="257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958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tape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Grade 2 addition and subtraction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868" y="2515168"/>
            <a:ext cx="6006892" cy="304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4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161</TotalTime>
  <Words>348</Words>
  <Application>Microsoft Macintosh PowerPoint</Application>
  <PresentationFormat>On-screen Show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Representations</vt:lpstr>
      <vt:lpstr>Japanese Grade 4 textbook</vt:lpstr>
      <vt:lpstr>Fractions larger than 1</vt:lpstr>
      <vt:lpstr>Equivalent fractions</vt:lpstr>
      <vt:lpstr>Adding and subtracting fractions</vt:lpstr>
      <vt:lpstr>Representations</vt:lpstr>
      <vt:lpstr>Beakers, tape diagrams, number lines</vt:lpstr>
      <vt:lpstr>Development of representations</vt:lpstr>
      <vt:lpstr>Single tape</vt:lpstr>
      <vt:lpstr>Double tape</vt:lpstr>
      <vt:lpstr>Single tape with a number line</vt:lpstr>
      <vt:lpstr>Double tape with a number line</vt:lpstr>
      <vt:lpstr>Double number line</vt:lpstr>
      <vt:lpstr>Benefit of focusing on a set of similar representations</vt:lpstr>
      <vt:lpstr>Another example: Flats and rods</vt:lpstr>
      <vt:lpstr>In teaching addition and subtraction of fractions 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Representations</dc:title>
  <dc:creator>Aki Murata</dc:creator>
  <cp:lastModifiedBy>Aki Murata</cp:lastModifiedBy>
  <cp:revision>11</cp:revision>
  <dcterms:created xsi:type="dcterms:W3CDTF">2012-10-02T17:12:43Z</dcterms:created>
  <dcterms:modified xsi:type="dcterms:W3CDTF">2012-10-02T19:54:31Z</dcterms:modified>
</cp:coreProperties>
</file>